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4" r:id="rId6"/>
    <p:sldId id="266" r:id="rId7"/>
    <p:sldId id="340" r:id="rId8"/>
    <p:sldId id="341" r:id="rId9"/>
    <p:sldId id="343" r:id="rId10"/>
    <p:sldId id="344" r:id="rId11"/>
    <p:sldId id="345" r:id="rId12"/>
    <p:sldId id="272" r:id="rId13"/>
    <p:sldId id="346" r:id="rId14"/>
    <p:sldId id="347" r:id="rId15"/>
    <p:sldId id="360" r:id="rId16"/>
    <p:sldId id="348" r:id="rId17"/>
    <p:sldId id="349" r:id="rId18"/>
    <p:sldId id="350" r:id="rId19"/>
    <p:sldId id="351" r:id="rId20"/>
    <p:sldId id="352" r:id="rId21"/>
    <p:sldId id="353" r:id="rId22"/>
    <p:sldId id="355" r:id="rId23"/>
    <p:sldId id="356" r:id="rId24"/>
    <p:sldId id="357" r:id="rId25"/>
    <p:sldId id="358" r:id="rId26"/>
    <p:sldId id="359" r:id="rId27"/>
    <p:sldId id="288" r:id="rId28"/>
    <p:sldId id="289" r:id="rId29"/>
    <p:sldId id="290" r:id="rId30"/>
    <p:sldId id="293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34" r:id="rId66"/>
    <p:sldId id="439" r:id="rId67"/>
    <p:sldId id="339" r:id="rId68"/>
  </p:sldIdLst>
  <p:sldSz cx="9144000" cy="5143500"/>
  <p:notesSz cx="9144000" cy="5143500"/>
  <p:custDataLst>
    <p:tags r:id="rId72"/>
  </p:custDataLst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14"/>
        <p:guide pos="21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gs" Target="tags/tag8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82292" y="1465833"/>
            <a:ext cx="4648200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0625" y="532817"/>
            <a:ext cx="7622749" cy="53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13550" y="1494988"/>
            <a:ext cx="4467225" cy="1076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1" Type="http://schemas.openxmlformats.org/officeDocument/2006/relationships/tags" Target="../tags/tag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pytorch.org/docs/master/optim.html#how-to-adjust-learning-rate" TargetMode="External"/><Relationship Id="rId2" Type="http://schemas.openxmlformats.org/officeDocument/2006/relationships/hyperlink" Target="https://github.com/Jiaming-Liu/pytorch-lr-scheduler" TargetMode="External"/><Relationship Id="rId1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jpeg"/><Relationship Id="rId1" Type="http://schemas.openxmlformats.org/officeDocument/2006/relationships/hyperlink" Target="http://www.tensorflow.org/get_started/summaries_and_tensorboard" TargetMode="Externa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68.png"/><Relationship Id="rId7" Type="http://schemas.openxmlformats.org/officeDocument/2006/relationships/tags" Target="../tags/tag7.xml"/><Relationship Id="rId6" Type="http://schemas.openxmlformats.org/officeDocument/2006/relationships/image" Target="../media/image67.png"/><Relationship Id="rId5" Type="http://schemas.openxmlformats.org/officeDocument/2006/relationships/tags" Target="../tags/tag6.xml"/><Relationship Id="rId4" Type="http://schemas.openxmlformats.org/officeDocument/2006/relationships/image" Target="../media/image66.png"/><Relationship Id="rId3" Type="http://schemas.openxmlformats.org/officeDocument/2006/relationships/tags" Target="../tags/tag5.xml"/><Relationship Id="rId2" Type="http://schemas.openxmlformats.org/officeDocument/2006/relationships/image" Target="../media/image65.png"/><Relationship Id="rId1" Type="http://schemas.openxmlformats.org/officeDocument/2006/relationships/tags" Target="../tags/tag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dirty="0">
                <a:latin typeface="Arial" panose="020B0604020202020204"/>
                <a:cs typeface="Arial" panose="020B0604020202020204"/>
              </a:rPr>
              <a:t>Pytorch</a:t>
            </a:r>
            <a:r>
              <a:rPr sz="5200" b="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5200" b="0" spc="-10" dirty="0">
                <a:latin typeface="Arial" panose="020B0604020202020204"/>
                <a:cs typeface="Arial" panose="020B0604020202020204"/>
              </a:rPr>
              <a:t>Tutorial</a:t>
            </a:r>
            <a:endParaRPr sz="5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20665" y="2791401"/>
            <a:ext cx="221869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2800" dirty="0">
                <a:solidFill>
                  <a:srgbClr val="595959"/>
                </a:solidFill>
                <a:latin typeface="Arial" panose="020B0604020202020204"/>
                <a:cs typeface="Arial" panose="020B0604020202020204"/>
              </a:rPr>
              <a:t>Weitai Kang</a:t>
            </a:r>
            <a:endParaRPr lang="en-US" altLang="en-US" sz="2800" dirty="0">
              <a:solidFill>
                <a:srgbClr val="595959"/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95394" y="1240350"/>
            <a:ext cx="695205" cy="1091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4932" y="985138"/>
            <a:ext cx="4648200" cy="215265"/>
          </a:xfrm>
        </p:spPr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PyTorch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3615" y="362148"/>
            <a:ext cx="4467225" cy="430530"/>
          </a:xfrm>
        </p:spPr>
        <p:txBody>
          <a:bodyPr/>
          <a:lstStyle/>
          <a:p>
            <a:r>
              <a:rPr lang="en-US" altLang="zh-CN" dirty="0"/>
              <a:t>Let's start by importing </a:t>
            </a:r>
            <a:r>
              <a:rPr lang="en-US" altLang="zh-CN" dirty="0" err="1"/>
              <a:t>PyTorch</a:t>
            </a:r>
            <a:r>
              <a:rPr lang="en-US" altLang="zh-CN" dirty="0"/>
              <a:t> and checking the version we're using.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638" y="1276128"/>
            <a:ext cx="4962684" cy="28599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rcRect t="26108" b="54711"/>
          <a:stretch>
            <a:fillRect/>
          </a:stretch>
        </p:blipFill>
        <p:spPr>
          <a:xfrm>
            <a:off x="976630" y="1276350"/>
            <a:ext cx="6355715" cy="685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2"/>
          <p:cNvPicPr/>
          <p:nvPr>
            <p:custDataLst>
              <p:tags r:id="rId2"/>
            </p:custDataLst>
          </p:nvPr>
        </p:nvPicPr>
        <p:blipFill>
          <a:blip r:embed="rId1" cstate="print"/>
          <a:srcRect t="73708"/>
          <a:stretch>
            <a:fillRect/>
          </a:stretch>
        </p:blipFill>
        <p:spPr>
          <a:xfrm>
            <a:off x="990600" y="2114401"/>
            <a:ext cx="6355715" cy="9399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7852" y="362203"/>
            <a:ext cx="4648200" cy="368935"/>
          </a:xfrm>
        </p:spPr>
        <p:txBody>
          <a:bodyPr/>
          <a:lstStyle/>
          <a:p>
            <a:r>
              <a:rPr lang="en-US" altLang="zh-CN" sz="2400" dirty="0"/>
              <a:t>Tensors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47800" y="895350"/>
            <a:ext cx="6007735" cy="492125"/>
          </a:xfrm>
        </p:spPr>
        <p:txBody>
          <a:bodyPr wrap="square"/>
          <a:lstStyle/>
          <a:p>
            <a:r>
              <a:rPr lang="en-US" altLang="zh-CN" sz="1600" dirty="0"/>
              <a:t>Tensors are a fundamental and specialized data structure similar to </a:t>
            </a:r>
            <a:r>
              <a:rPr lang="en-US" altLang="zh-CN" sz="1600" dirty="0" err="1"/>
              <a:t>Numpy</a:t>
            </a:r>
            <a:r>
              <a:rPr lang="en-US" altLang="zh-CN" sz="1600" dirty="0"/>
              <a:t> arrays.</a:t>
            </a:r>
            <a:endParaRPr lang="en-US" altLang="zh-CN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1809798"/>
            <a:ext cx="6432947" cy="26058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694214"/>
            <a:ext cx="7886700" cy="317420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For example, an image as a tensor with shape </a:t>
            </a:r>
            <a:r>
              <a:rPr lang="en-US" altLang="zh-CN" sz="1800" b="1" dirty="0"/>
              <a:t>[3,224,224] </a:t>
            </a:r>
            <a:r>
              <a:rPr lang="en-US" altLang="zh-CN" sz="1800" dirty="0"/>
              <a:t>which would mean </a:t>
            </a:r>
            <a:r>
              <a:rPr lang="en-US" altLang="zh-CN" sz="1800" b="1" dirty="0"/>
              <a:t>[</a:t>
            </a:r>
            <a:r>
              <a:rPr lang="en-US" altLang="zh-CN" sz="1800" b="1" dirty="0" err="1"/>
              <a:t>color_channels</a:t>
            </a:r>
            <a:r>
              <a:rPr lang="en-US" altLang="zh-CN" sz="1800" b="1" dirty="0"/>
              <a:t>, height, width], </a:t>
            </a:r>
            <a:r>
              <a:rPr lang="en-US" altLang="zh-CN" sz="1800" dirty="0"/>
              <a:t>as in the image has </a:t>
            </a:r>
            <a:r>
              <a:rPr lang="en-US" altLang="zh-CN" sz="1800" b="1" dirty="0"/>
              <a:t>3</a:t>
            </a:r>
            <a:r>
              <a:rPr lang="en-US" altLang="zh-CN" sz="1800" dirty="0"/>
              <a:t> color channels (red, green, blue), a height of </a:t>
            </a:r>
            <a:r>
              <a:rPr lang="en-US" altLang="zh-CN" sz="1800" b="1" dirty="0"/>
              <a:t>224</a:t>
            </a:r>
            <a:r>
              <a:rPr lang="en-US" altLang="zh-CN" sz="1800" dirty="0"/>
              <a:t> pixels and a width of </a:t>
            </a:r>
            <a:r>
              <a:rPr lang="en-US" altLang="zh-CN" sz="1800" b="1" dirty="0"/>
              <a:t>224</a:t>
            </a:r>
            <a:r>
              <a:rPr lang="en-US" altLang="zh-CN" sz="1800" dirty="0"/>
              <a:t> pixels.</a:t>
            </a:r>
            <a:endParaRPr lang="zh-CN" altLang="en-US" sz="1800" dirty="0"/>
          </a:p>
        </p:txBody>
      </p:sp>
      <p:pic>
        <p:nvPicPr>
          <p:cNvPr id="9218" name="Picture 2" descr="example of going from an input image to a tensor representation of the image, image gets broken down into 3 colour channels as well as numbers to represent the height and widt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64" y="1962229"/>
            <a:ext cx="6198606" cy="2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6774" y="679575"/>
            <a:ext cx="7010399" cy="3809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1400" y="4827745"/>
            <a:ext cx="36893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 panose="020B0604020202020204"/>
                <a:cs typeface="Arial" panose="020B0604020202020204"/>
              </a:rPr>
              <a:t>https://transfer.d2.mpi-inf.mpg.de/rshetty/hlcv/Pytorch_tutorial.pdf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0000" y="304412"/>
            <a:ext cx="1428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Pytorch</a:t>
            </a:r>
            <a:r>
              <a:rPr spc="-30" dirty="0"/>
              <a:t> </a:t>
            </a:r>
            <a:r>
              <a:rPr spc="-10" dirty="0"/>
              <a:t>Tensors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52" y="2098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Shape of Tensors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0150" y="743148"/>
            <a:ext cx="4467225" cy="215265"/>
          </a:xfrm>
        </p:spPr>
        <p:txBody>
          <a:bodyPr/>
          <a:lstStyle/>
          <a:p>
            <a:r>
              <a:rPr lang="en-US" altLang="zh-CN" dirty="0" err="1"/>
              <a:t>Tensors.shape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2467"/>
          <a:stretch>
            <a:fillRect/>
          </a:stretch>
        </p:blipFill>
        <p:spPr>
          <a:xfrm>
            <a:off x="914400" y="1200150"/>
            <a:ext cx="6561455" cy="3012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5652" y="1314450"/>
            <a:ext cx="1937086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47908"/>
            <a:ext cx="3409950" cy="2431415"/>
          </a:xfrm>
        </p:spPr>
        <p:txBody>
          <a:bodyPr/>
          <a:lstStyle/>
          <a:p>
            <a:r>
              <a:rPr lang="en-US" altLang="zh-CN" dirty="0"/>
              <a:t>There are many possible options.</a:t>
            </a:r>
            <a:endParaRPr lang="en-US" altLang="zh-CN" dirty="0"/>
          </a:p>
          <a:p>
            <a:pPr lvl="1"/>
            <a:r>
              <a:rPr lang="en-US" altLang="zh-CN" dirty="0"/>
              <a:t> Directly from data</a:t>
            </a:r>
            <a:endParaRPr lang="en-US" altLang="zh-CN" dirty="0"/>
          </a:p>
          <a:p>
            <a:pPr lvl="2"/>
            <a:r>
              <a:rPr lang="en-US" altLang="zh-CN" dirty="0" err="1"/>
              <a:t>torch.tensor</a:t>
            </a:r>
            <a:r>
              <a:rPr lang="en-US" altLang="zh-CN" dirty="0"/>
              <a:t>()</a:t>
            </a:r>
            <a:endParaRPr lang="en-US" altLang="zh-CN" dirty="0"/>
          </a:p>
          <a:p>
            <a:pPr lvl="2"/>
            <a:r>
              <a:rPr lang="en-US" altLang="zh-CN" dirty="0" err="1"/>
              <a:t>torch.from_numpy</a:t>
            </a:r>
            <a:r>
              <a:rPr lang="en-US" altLang="zh-CN" dirty="0"/>
              <a:t>()</a:t>
            </a:r>
            <a:endParaRPr lang="en-US" altLang="zh-CN" dirty="0"/>
          </a:p>
          <a:p>
            <a:pPr lvl="1"/>
            <a:r>
              <a:rPr lang="en-US" altLang="zh-CN" dirty="0"/>
              <a:t>Tensor of constant or random variables</a:t>
            </a:r>
            <a:endParaRPr lang="en-US" altLang="zh-CN" dirty="0"/>
          </a:p>
          <a:p>
            <a:pPr lvl="2"/>
            <a:r>
              <a:rPr lang="en-US" altLang="zh-CN" dirty="0" err="1"/>
              <a:t>torch.zeros</a:t>
            </a:r>
            <a:r>
              <a:rPr lang="en-US" altLang="zh-CN" dirty="0"/>
              <a:t>([2, 2])</a:t>
            </a:r>
            <a:endParaRPr lang="en-US" altLang="zh-CN" dirty="0"/>
          </a:p>
          <a:p>
            <a:pPr lvl="2"/>
            <a:r>
              <a:rPr lang="en-US" altLang="zh-CN" dirty="0" err="1"/>
              <a:t>torch.rand</a:t>
            </a:r>
            <a:r>
              <a:rPr lang="en-US" altLang="zh-CN" dirty="0"/>
              <a:t>(2,2)</a:t>
            </a:r>
            <a:endParaRPr lang="zh-CN" altLang="en-US" dirty="0"/>
          </a:p>
          <a:p>
            <a:pPr lvl="2"/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52" y="2860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Create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7146" y="0"/>
            <a:ext cx="4718807" cy="5143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90900" y="3780263"/>
            <a:ext cx="619125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>
                <a:solidFill>
                  <a:srgbClr val="FF0000"/>
                </a:solidFill>
              </a:rPr>
              <a:t>Shape</a:t>
            </a:r>
            <a:endParaRPr lang="zh-CN" altLang="en-US" sz="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52" y="2098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15" y="743148"/>
            <a:ext cx="4467225" cy="1600200"/>
          </a:xfrm>
        </p:spPr>
        <p:txBody>
          <a:bodyPr/>
          <a:lstStyle/>
          <a:p>
            <a:r>
              <a:rPr lang="en-US" altLang="zh-CN" dirty="0"/>
              <a:t>Common operations are supported, such as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Addition</a:t>
            </a:r>
            <a:endParaRPr lang="en-US" altLang="zh-CN" dirty="0"/>
          </a:p>
          <a:p>
            <a:pPr lvl="1"/>
            <a:r>
              <a:rPr lang="en-US" altLang="zh-CN" dirty="0"/>
              <a:t>Subtraction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504950"/>
            <a:ext cx="5158740" cy="3248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52" y="4384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15" y="895548"/>
            <a:ext cx="4467225" cy="1323340"/>
          </a:xfrm>
        </p:spPr>
        <p:txBody>
          <a:bodyPr/>
          <a:lstStyle/>
          <a:p>
            <a:r>
              <a:rPr lang="en-US" altLang="zh-CN" dirty="0"/>
              <a:t>Common operations are supported, such as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Multiplication </a:t>
            </a:r>
            <a:endParaRPr lang="en-US" altLang="zh-CN" dirty="0"/>
          </a:p>
          <a:p>
            <a:pPr lvl="1"/>
            <a:r>
              <a:rPr lang="en-US" altLang="zh-CN" dirty="0"/>
              <a:t>Division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885950"/>
            <a:ext cx="5071110" cy="3178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52" y="2098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819150"/>
            <a:ext cx="5680075" cy="2962910"/>
          </a:xfrm>
        </p:spPr>
        <p:txBody>
          <a:bodyPr wrap="square">
            <a:noAutofit/>
          </a:bodyPr>
          <a:lstStyle/>
          <a:p>
            <a:r>
              <a:rPr lang="en-US" altLang="zh-CN" dirty="0"/>
              <a:t>Common operations are supported, such as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Matrix multiplication</a:t>
            </a:r>
            <a:endParaRPr lang="en-US" altLang="zh-CN" dirty="0"/>
          </a:p>
          <a:p>
            <a:pPr lvl="2"/>
            <a:r>
              <a:rPr lang="en-US" altLang="zh-CN" dirty="0"/>
              <a:t>The inner dimension must match.</a:t>
            </a:r>
            <a:endParaRPr lang="en-US" altLang="zh-CN" dirty="0"/>
          </a:p>
          <a:p>
            <a:pPr lvl="3"/>
            <a:r>
              <a:rPr lang="en-US" altLang="zh-CN" dirty="0"/>
              <a:t>(3, 2) @ (3, 2) won’t work</a:t>
            </a:r>
            <a:endParaRPr lang="en-US" altLang="zh-CN" dirty="0"/>
          </a:p>
          <a:p>
            <a:pPr lvl="3"/>
            <a:r>
              <a:rPr lang="en-US" altLang="zh-CN" dirty="0"/>
              <a:t>(3, 2) @ (2, 3) will work</a:t>
            </a:r>
            <a:endParaRPr lang="en-US" altLang="zh-CN" dirty="0"/>
          </a:p>
          <a:p>
            <a:pPr lvl="3"/>
            <a:r>
              <a:rPr lang="en-US" altLang="zh-CN" dirty="0"/>
              <a:t>(2, 3) @ (3, 2) will work</a:t>
            </a:r>
            <a:endParaRPr lang="en-US" altLang="zh-CN" dirty="0"/>
          </a:p>
          <a:p>
            <a:pPr lvl="2"/>
            <a:r>
              <a:rPr lang="en-US" altLang="zh-CN" dirty="0"/>
              <a:t>The resulting matrix has the shape of the outer dimensions.</a:t>
            </a:r>
            <a:endParaRPr lang="en-US" altLang="zh-CN" dirty="0"/>
          </a:p>
          <a:p>
            <a:pPr lvl="3"/>
            <a:r>
              <a:rPr lang="en-US" altLang="zh-CN" dirty="0"/>
              <a:t>(2, 3) @ (3, 2) -&gt; (2, 2)</a:t>
            </a:r>
            <a:endParaRPr lang="en-US" altLang="zh-CN" dirty="0"/>
          </a:p>
          <a:p>
            <a:pPr lvl="3"/>
            <a:r>
              <a:rPr lang="en-US" altLang="zh-CN" dirty="0"/>
              <a:t>(3, 2) @ (2, 3) -&gt; (3, 3)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3750" y="1466215"/>
            <a:ext cx="600900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755" indent="-4400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52755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Popular</a:t>
            </a:r>
            <a:r>
              <a:rPr sz="20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Frameworks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" panose="020B0604020202020204"/>
              <a:buAutoNum type="arabicPeriod"/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 marL="452755" indent="-440055">
              <a:lnSpc>
                <a:spcPct val="100000"/>
              </a:lnSpc>
              <a:buAutoNum type="arabicPeriod"/>
              <a:tabLst>
                <a:tab pos="452755" algn="l"/>
              </a:tabLst>
            </a:pPr>
            <a:r>
              <a:rPr sz="2000" dirty="0">
                <a:latin typeface="Arial" panose="020B0604020202020204"/>
                <a:cs typeface="Arial" panose="020B0604020202020204"/>
              </a:rPr>
              <a:t>Pytorch,</a:t>
            </a:r>
            <a:r>
              <a:rPr sz="20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Basics</a:t>
            </a:r>
            <a:r>
              <a:rPr lang="en-US" altLang="en-US" sz="2000" spc="-10" dirty="0">
                <a:latin typeface="Arial" panose="020B0604020202020204"/>
                <a:cs typeface="Arial" panose="020B0604020202020204"/>
              </a:rPr>
              <a:t> (Tensor)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" panose="020B0604020202020204"/>
              <a:buAutoNum type="arabicPeriod"/>
            </a:pPr>
            <a:endParaRPr sz="2000">
              <a:latin typeface="Arial" panose="020B0604020202020204"/>
              <a:cs typeface="Arial" panose="020B0604020202020204"/>
            </a:endParaRPr>
          </a:p>
          <a:p>
            <a:pPr marL="452755" indent="-440055">
              <a:lnSpc>
                <a:spcPct val="100000"/>
              </a:lnSpc>
              <a:buAutoNum type="arabicPeriod"/>
              <a:tabLst>
                <a:tab pos="452755" algn="l"/>
              </a:tabLst>
            </a:pPr>
            <a:r>
              <a:rPr lang="en-US" altLang="en-US" sz="2000" dirty="0">
                <a:latin typeface="Arial" panose="020B0604020202020204"/>
                <a:cs typeface="Arial" panose="020B0604020202020204"/>
              </a:rPr>
              <a:t>Pytorch, Deep Learning (model, training, ...) </a:t>
            </a:r>
            <a:endParaRPr lang="en-US" altLang="en-US" sz="2000" dirty="0">
              <a:latin typeface="Arial" panose="020B0604020202020204"/>
              <a:cs typeface="Arial" panose="020B0604020202020204"/>
            </a:endParaRPr>
          </a:p>
          <a:p>
            <a:pPr marL="469900" lvl="1" indent="0">
              <a:lnSpc>
                <a:spcPct val="100000"/>
              </a:lnSpc>
              <a:buNone/>
              <a:tabLst>
                <a:tab pos="452755" algn="l"/>
              </a:tabLst>
            </a:pPr>
            <a:r>
              <a:rPr lang="en-US" altLang="en-US" sz="2000" dirty="0">
                <a:latin typeface="Arial" panose="020B0604020202020204"/>
                <a:cs typeface="Arial" panose="020B0604020202020204"/>
              </a:rPr>
              <a:t>(if we have time ....)</a:t>
            </a:r>
            <a:endParaRPr lang="zh-CN" altLang="en-US" sz="2000" dirty="0">
              <a:latin typeface="Arial" panose="020B0604020202020204"/>
              <a:ea typeface="宋体" charset="0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2600" b="0" spc="-10" dirty="0">
                <a:latin typeface="Arial" panose="020B0604020202020204"/>
                <a:cs typeface="Arial" panose="020B0604020202020204"/>
              </a:rPr>
              <a:t>Agenda</a:t>
            </a:r>
            <a:endParaRPr sz="2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52" y="2098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15" y="590748"/>
            <a:ext cx="4467225" cy="1877060"/>
          </a:xfrm>
        </p:spPr>
        <p:txBody>
          <a:bodyPr/>
          <a:lstStyle/>
          <a:p>
            <a:r>
              <a:rPr lang="en-US" altLang="zh-CN" dirty="0"/>
              <a:t>Common operations are supported, such as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Matrix multiplication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00150"/>
            <a:ext cx="6976745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52" y="2860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15" y="771088"/>
            <a:ext cx="4467225" cy="1877060"/>
          </a:xfrm>
        </p:spPr>
        <p:txBody>
          <a:bodyPr/>
          <a:lstStyle/>
          <a:p>
            <a:r>
              <a:rPr lang="en-US" altLang="zh-CN" dirty="0"/>
              <a:t>Common operations are supported, such as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Matrix multiplication</a:t>
            </a:r>
            <a:endParaRPr lang="en-US" altLang="zh-CN" dirty="0"/>
          </a:p>
          <a:p>
            <a:pPr lvl="3"/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276350"/>
            <a:ext cx="8167370" cy="37045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52" y="3622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15" y="895548"/>
            <a:ext cx="4467225" cy="215265"/>
          </a:xfrm>
        </p:spPr>
        <p:txBody>
          <a:bodyPr/>
          <a:lstStyle/>
          <a:p>
            <a:r>
              <a:rPr lang="en-US" altLang="zh-CN" dirty="0"/>
              <a:t>Transpose: transpose two specified dimensions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860947"/>
            <a:ext cx="6057900" cy="2771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52" y="1336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666750"/>
            <a:ext cx="4807585" cy="215265"/>
          </a:xfrm>
        </p:spPr>
        <p:txBody>
          <a:bodyPr wrap="square"/>
          <a:lstStyle/>
          <a:p>
            <a:r>
              <a:rPr lang="en-US" altLang="zh-CN" dirty="0"/>
              <a:t>Squeeze: remove the specified dimension with length = 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538" y="1931194"/>
            <a:ext cx="6486525" cy="26146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52" y="209803"/>
            <a:ext cx="4648200" cy="36893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2400" dirty="0"/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15" y="666948"/>
            <a:ext cx="4467225" cy="215265"/>
          </a:xfrm>
        </p:spPr>
        <p:txBody>
          <a:bodyPr/>
          <a:lstStyle/>
          <a:p>
            <a:r>
              <a:rPr lang="en-US" altLang="zh-CN" dirty="0" err="1"/>
              <a:t>Unsqueeze</a:t>
            </a:r>
            <a:r>
              <a:rPr lang="en-US" altLang="zh-CN" dirty="0"/>
              <a:t>: expand a new dimension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203" y="1819275"/>
            <a:ext cx="6293644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285750"/>
            <a:ext cx="5085080" cy="368935"/>
          </a:xfrm>
        </p:spPr>
        <p:txBody>
          <a:bodyPr wrap="square"/>
          <a:lstStyle/>
          <a:p>
            <a:pPr algn="l">
              <a:buClrTx/>
              <a:buSzTx/>
              <a:buFontTx/>
            </a:pPr>
            <a:r>
              <a:rPr lang="en-US" altLang="zh-CN" sz="2400" dirty="0">
                <a:sym typeface="+mn-ea"/>
              </a:rPr>
              <a:t>Tensors – Common Operations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420" y="781883"/>
            <a:ext cx="4467225" cy="215265"/>
          </a:xfrm>
        </p:spPr>
        <p:txBody>
          <a:bodyPr/>
          <a:lstStyle/>
          <a:p>
            <a:r>
              <a:rPr lang="en-US" altLang="zh-CN" dirty="0"/>
              <a:t>Cat: concatenate multiple tensors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84" y="1811536"/>
            <a:ext cx="3964781" cy="23788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103" y="510778"/>
            <a:ext cx="2803922" cy="44694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3"/>
          <p:cNvPicPr/>
          <p:nvPr>
            <p:custDataLst>
              <p:tags r:id="rId1"/>
            </p:custDataLst>
          </p:nvPr>
        </p:nvPicPr>
        <p:blipFill>
          <a:blip r:embed="rId2" cstate="print"/>
          <a:srcRect t="74184" b="437"/>
          <a:stretch>
            <a:fillRect/>
          </a:stretch>
        </p:blipFill>
        <p:spPr>
          <a:xfrm>
            <a:off x="909955" y="2418080"/>
            <a:ext cx="6872605" cy="9906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852549" y="1504950"/>
            <a:ext cx="6930011" cy="1903095"/>
            <a:chOff x="852549" y="1504950"/>
            <a:chExt cx="6930011" cy="1903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rcRect t="25265" b="55213"/>
            <a:stretch>
              <a:fillRect/>
            </a:stretch>
          </p:blipFill>
          <p:spPr>
            <a:xfrm>
              <a:off x="909955" y="1504950"/>
              <a:ext cx="6872605" cy="762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2549" y="2419350"/>
              <a:ext cx="3776980" cy="988695"/>
            </a:xfrm>
            <a:custGeom>
              <a:avLst/>
              <a:gdLst/>
              <a:ahLst/>
              <a:cxnLst/>
              <a:rect l="l" t="t" r="r" b="b"/>
              <a:pathLst>
                <a:path w="3776979" h="1059814">
                  <a:moveTo>
                    <a:pt x="0" y="0"/>
                  </a:moveTo>
                  <a:lnTo>
                    <a:pt x="3776699" y="0"/>
                  </a:lnTo>
                  <a:lnTo>
                    <a:pt x="3776699" y="1059599"/>
                  </a:lnTo>
                  <a:lnTo>
                    <a:pt x="0" y="1059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800" y="396037"/>
            <a:ext cx="16548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Module,</a:t>
            </a:r>
            <a:r>
              <a:rPr sz="1400" spc="34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single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8175" y="732375"/>
            <a:ext cx="2380725" cy="23972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1300" y="790925"/>
            <a:ext cx="2259074" cy="4204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72773" y="861100"/>
            <a:ext cx="2144574" cy="3852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4950" y="3649562"/>
            <a:ext cx="1606550" cy="6572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Other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layers: </a:t>
            </a:r>
            <a:r>
              <a:rPr sz="1400" dirty="0">
                <a:latin typeface="Arial" panose="020B0604020202020204"/>
                <a:cs typeface="Arial" panose="020B0604020202020204"/>
              </a:rPr>
              <a:t>Dropout,</a:t>
            </a:r>
            <a:r>
              <a:rPr sz="1400" spc="34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Normalization</a:t>
            </a:r>
            <a:r>
              <a:rPr sz="14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800" y="396037"/>
            <a:ext cx="1378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Module,</a:t>
            </a:r>
            <a:r>
              <a:rPr sz="1400" spc="34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4600" y="4880095"/>
            <a:ext cx="15760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79960" y="1885985"/>
            <a:ext cx="4162975" cy="2801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663" y="514500"/>
            <a:ext cx="2909596" cy="11579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675" y="534863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Module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62340" y="57015"/>
            <a:ext cx="4074376" cy="50291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58725" y="1194513"/>
            <a:ext cx="6051317" cy="32827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4149" y="477106"/>
            <a:ext cx="3935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 panose="020B0604020202020204"/>
                <a:cs typeface="Arial" panose="020B0604020202020204"/>
              </a:rPr>
              <a:t>Popular</a:t>
            </a:r>
            <a:r>
              <a:rPr sz="18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Deep</a:t>
            </a:r>
            <a:r>
              <a:rPr sz="18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latin typeface="Arial" panose="020B0604020202020204"/>
                <a:cs typeface="Arial" panose="020B0604020202020204"/>
              </a:rPr>
              <a:t>Learning</a:t>
            </a:r>
            <a:r>
              <a:rPr sz="18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latin typeface="Arial" panose="020B0604020202020204"/>
                <a:cs typeface="Arial" panose="020B0604020202020204"/>
              </a:rPr>
              <a:t>Frameworks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22125" y="4862375"/>
            <a:ext cx="290322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Gluon: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new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MXNet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interface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accelerate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research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079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When</a:t>
            </a:r>
            <a:r>
              <a:rPr sz="1600" spc="-45" dirty="0"/>
              <a:t> </a:t>
            </a:r>
            <a:r>
              <a:rPr sz="1600" dirty="0"/>
              <a:t>starting</a:t>
            </a:r>
            <a:r>
              <a:rPr sz="1600" spc="-40" dirty="0"/>
              <a:t> </a:t>
            </a:r>
            <a:r>
              <a:rPr sz="1600" dirty="0"/>
              <a:t>a</a:t>
            </a:r>
            <a:r>
              <a:rPr sz="1600" spc="-45" dirty="0"/>
              <a:t> </a:t>
            </a:r>
            <a:r>
              <a:rPr sz="1600" dirty="0"/>
              <a:t>new</a:t>
            </a:r>
            <a:r>
              <a:rPr sz="1600" spc="-40" dirty="0"/>
              <a:t> </a:t>
            </a:r>
            <a:r>
              <a:rPr sz="1600" spc="-10" dirty="0"/>
              <a:t>project</a:t>
            </a:r>
            <a:endParaRPr sz="1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89255" algn="l"/>
              </a:tabLst>
            </a:pP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preparation</a:t>
            </a:r>
            <a:r>
              <a:rPr spc="-30" dirty="0"/>
              <a:t> </a:t>
            </a:r>
            <a:r>
              <a:rPr dirty="0"/>
              <a:t>(</a:t>
            </a:r>
            <a:r>
              <a:rPr spc="-25" dirty="0"/>
              <a:t> </a:t>
            </a:r>
            <a:r>
              <a:rPr dirty="0"/>
              <a:t>processing,</a:t>
            </a:r>
            <a:r>
              <a:rPr spc="330" dirty="0"/>
              <a:t> </a:t>
            </a:r>
            <a:r>
              <a:rPr dirty="0"/>
              <a:t>format</a:t>
            </a:r>
            <a:r>
              <a:rPr spc="-25" dirty="0"/>
              <a:t> </a:t>
            </a:r>
            <a:r>
              <a:rPr spc="-50" dirty="0"/>
              <a:t>)</a:t>
            </a:r>
            <a:endParaRPr spc="-5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Model</a:t>
            </a:r>
            <a:r>
              <a:rPr spc="-2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(</a:t>
            </a:r>
            <a:r>
              <a:rPr spc="-20" dirty="0"/>
              <a:t> </a:t>
            </a:r>
            <a:r>
              <a:rPr dirty="0"/>
              <a:t>pretrained,</a:t>
            </a:r>
            <a:r>
              <a:rPr spc="34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own</a:t>
            </a:r>
            <a:r>
              <a:rPr spc="-20" dirty="0"/>
              <a:t> </a:t>
            </a:r>
            <a:r>
              <a:rPr spc="-10" dirty="0"/>
              <a:t>Model)</a:t>
            </a:r>
            <a:endParaRPr spc="-1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Training</a:t>
            </a:r>
            <a:r>
              <a:rPr spc="-50" dirty="0"/>
              <a:t> </a:t>
            </a:r>
            <a:r>
              <a:rPr spc="-10" dirty="0"/>
              <a:t>Strategy</a:t>
            </a: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2548" y="806650"/>
            <a:ext cx="7685003" cy="38836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19971" y="900849"/>
            <a:ext cx="6981500" cy="25904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Train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simple</a:t>
            </a:r>
            <a:r>
              <a:rPr spc="-20" dirty="0"/>
              <a:t> </a:t>
            </a:r>
            <a:r>
              <a:rPr spc="-10" dirty="0"/>
              <a:t>Network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1558725" y="3824888"/>
            <a:ext cx="484632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150" indent="-425450">
              <a:lnSpc>
                <a:spcPts val="1665"/>
              </a:lnSpc>
              <a:spcBef>
                <a:spcPts val="100"/>
              </a:spcBef>
              <a:buAutoNum type="arabicPeriod"/>
              <a:tabLst>
                <a:tab pos="438150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Forward:</a:t>
            </a:r>
            <a:r>
              <a:rPr sz="1400" spc="33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compute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output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of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each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38150" indent="-425450">
              <a:lnSpc>
                <a:spcPts val="1650"/>
              </a:lnSpc>
              <a:buAutoNum type="arabicPeriod"/>
              <a:tabLst>
                <a:tab pos="438150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Backward:</a:t>
            </a:r>
            <a:r>
              <a:rPr sz="1400" spc="33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compute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gradient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38150" indent="-425450">
              <a:lnSpc>
                <a:spcPts val="1665"/>
              </a:lnSpc>
              <a:buAutoNum type="arabicPeriod"/>
              <a:tabLst>
                <a:tab pos="438150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Update:</a:t>
            </a:r>
            <a:r>
              <a:rPr sz="1400" spc="33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update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the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parameters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with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computed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gradient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3658" y="890452"/>
            <a:ext cx="7326665" cy="36711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7968" y="720750"/>
            <a:ext cx="7676628" cy="38877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6893" y="732200"/>
            <a:ext cx="7713692" cy="3883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7654" y="694350"/>
            <a:ext cx="7603842" cy="38633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9090" y="759019"/>
            <a:ext cx="7425818" cy="3843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199" y="416462"/>
            <a:ext cx="19704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Train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simple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5812" y="770562"/>
            <a:ext cx="7408680" cy="38756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18825" y="4815925"/>
            <a:ext cx="98488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675" y="524338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0746" y="1191599"/>
            <a:ext cx="6981500" cy="25904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51084" y="455969"/>
            <a:ext cx="6618808" cy="35885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87074" y="4860525"/>
            <a:ext cx="159067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MxNet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Tutorial,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CVPR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2017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650" y="56978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3400" y="438150"/>
            <a:ext cx="746188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225" y="349063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39900" y="337075"/>
            <a:ext cx="4215186" cy="46671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225" y="349063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8700" y="1366963"/>
            <a:ext cx="1083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Data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68192" y="1017555"/>
            <a:ext cx="5912520" cy="293975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675" y="524338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5225" y="1757938"/>
            <a:ext cx="1240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Define</a:t>
            </a:r>
            <a:r>
              <a:rPr sz="14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Network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41766" y="301725"/>
            <a:ext cx="4950460" cy="4314190"/>
            <a:chOff x="3241766" y="301725"/>
            <a:chExt cx="4950460" cy="431419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41766" y="301725"/>
              <a:ext cx="4950252" cy="43090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05599" y="4222024"/>
              <a:ext cx="1537335" cy="389255"/>
            </a:xfrm>
            <a:custGeom>
              <a:avLst/>
              <a:gdLst/>
              <a:ahLst/>
              <a:cxnLst/>
              <a:rect l="l" t="t" r="r" b="b"/>
              <a:pathLst>
                <a:path w="1537335" h="389254">
                  <a:moveTo>
                    <a:pt x="0" y="0"/>
                  </a:moveTo>
                  <a:lnTo>
                    <a:pt x="1536899" y="0"/>
                  </a:lnTo>
                  <a:lnTo>
                    <a:pt x="1536899" y="388799"/>
                  </a:lnTo>
                  <a:lnTo>
                    <a:pt x="0" y="388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675" y="524338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3524" y="2007363"/>
            <a:ext cx="668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Training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6650" y="954625"/>
            <a:ext cx="6097270" cy="3785870"/>
            <a:chOff x="2336650" y="954625"/>
            <a:chExt cx="6097270" cy="3785870"/>
          </a:xfrm>
        </p:grpSpPr>
        <p:sp>
          <p:nvSpPr>
            <p:cNvPr id="5" name="object 5"/>
            <p:cNvSpPr/>
            <p:nvPr/>
          </p:nvSpPr>
          <p:spPr>
            <a:xfrm>
              <a:off x="2948424" y="1623300"/>
              <a:ext cx="1136015" cy="202565"/>
            </a:xfrm>
            <a:custGeom>
              <a:avLst/>
              <a:gdLst/>
              <a:ahLst/>
              <a:cxnLst/>
              <a:rect l="l" t="t" r="r" b="b"/>
              <a:pathLst>
                <a:path w="1136014" h="202564">
                  <a:moveTo>
                    <a:pt x="0" y="0"/>
                  </a:moveTo>
                  <a:lnTo>
                    <a:pt x="1135499" y="0"/>
                  </a:lnTo>
                  <a:lnTo>
                    <a:pt x="1135499" y="202199"/>
                  </a:lnTo>
                  <a:lnTo>
                    <a:pt x="0" y="202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336650" y="954625"/>
              <a:ext cx="6096656" cy="378537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0800" y="954625"/>
            <a:ext cx="5868670" cy="3469640"/>
            <a:chOff x="2720800" y="954625"/>
            <a:chExt cx="5868670" cy="34696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20800" y="954625"/>
              <a:ext cx="5868597" cy="34695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5549" y="1152775"/>
              <a:ext cx="923925" cy="161925"/>
            </a:xfrm>
            <a:custGeom>
              <a:avLst/>
              <a:gdLst/>
              <a:ahLst/>
              <a:cxnLst/>
              <a:rect l="l" t="t" r="r" b="b"/>
              <a:pathLst>
                <a:path w="923925" h="161925">
                  <a:moveTo>
                    <a:pt x="0" y="0"/>
                  </a:moveTo>
                  <a:lnTo>
                    <a:pt x="923699" y="0"/>
                  </a:lnTo>
                  <a:lnTo>
                    <a:pt x="923699" y="161699"/>
                  </a:lnTo>
                  <a:lnTo>
                    <a:pt x="0" y="161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33675" y="524338"/>
            <a:ext cx="1338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MNIST</a:t>
            </a:r>
            <a:r>
              <a:rPr sz="14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524" y="1892762"/>
            <a:ext cx="767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Inference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1324" y="3524112"/>
            <a:ext cx="1448435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eval()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mode: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665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*Dropout</a:t>
            </a:r>
            <a:r>
              <a:rPr sz="14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665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*Batchnorm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Layer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079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When</a:t>
            </a:r>
            <a:r>
              <a:rPr sz="1600" spc="-45" dirty="0"/>
              <a:t> </a:t>
            </a:r>
            <a:r>
              <a:rPr sz="1600" dirty="0"/>
              <a:t>starting</a:t>
            </a:r>
            <a:r>
              <a:rPr sz="1600" spc="-40" dirty="0"/>
              <a:t> </a:t>
            </a:r>
            <a:r>
              <a:rPr sz="1600" dirty="0"/>
              <a:t>a</a:t>
            </a:r>
            <a:r>
              <a:rPr sz="1600" spc="-45" dirty="0"/>
              <a:t> </a:t>
            </a:r>
            <a:r>
              <a:rPr sz="1600" dirty="0"/>
              <a:t>new</a:t>
            </a:r>
            <a:r>
              <a:rPr sz="1600" spc="-40" dirty="0"/>
              <a:t> </a:t>
            </a:r>
            <a:r>
              <a:rPr sz="1600" spc="-10" dirty="0"/>
              <a:t>project</a:t>
            </a:r>
            <a:endParaRPr sz="1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89255" algn="l"/>
              </a:tabLst>
            </a:pP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preparation</a:t>
            </a:r>
            <a:r>
              <a:rPr spc="-30" dirty="0"/>
              <a:t> </a:t>
            </a:r>
            <a:r>
              <a:rPr dirty="0"/>
              <a:t>(</a:t>
            </a:r>
            <a:r>
              <a:rPr spc="-25" dirty="0"/>
              <a:t> </a:t>
            </a:r>
            <a:r>
              <a:rPr dirty="0"/>
              <a:t>processing,</a:t>
            </a:r>
            <a:r>
              <a:rPr spc="330" dirty="0"/>
              <a:t> </a:t>
            </a:r>
            <a:r>
              <a:rPr dirty="0"/>
              <a:t>format</a:t>
            </a:r>
            <a:r>
              <a:rPr spc="-25" dirty="0"/>
              <a:t> </a:t>
            </a:r>
            <a:r>
              <a:rPr spc="-50" dirty="0"/>
              <a:t>)</a:t>
            </a:r>
            <a:endParaRPr spc="-5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Model</a:t>
            </a:r>
            <a:r>
              <a:rPr spc="-2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(</a:t>
            </a:r>
            <a:r>
              <a:rPr spc="-20" dirty="0"/>
              <a:t> </a:t>
            </a:r>
            <a:r>
              <a:rPr dirty="0"/>
              <a:t>pretrained,</a:t>
            </a:r>
            <a:r>
              <a:rPr spc="34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own</a:t>
            </a:r>
            <a:r>
              <a:rPr spc="-20" dirty="0"/>
              <a:t> </a:t>
            </a:r>
            <a:r>
              <a:rPr spc="-10" dirty="0"/>
              <a:t>model)</a:t>
            </a:r>
            <a:endParaRPr spc="-1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Training</a:t>
            </a:r>
            <a:r>
              <a:rPr spc="-50" dirty="0"/>
              <a:t> </a:t>
            </a:r>
            <a:r>
              <a:rPr spc="-10" dirty="0"/>
              <a:t>Strategy</a:t>
            </a:r>
            <a:endParaRPr spc="-1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6375" y="1840508"/>
            <a:ext cx="195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Data</a:t>
            </a:r>
            <a:r>
              <a:rPr sz="2400" spc="-75" dirty="0"/>
              <a:t> </a:t>
            </a:r>
            <a:r>
              <a:rPr sz="2400" spc="-10" dirty="0"/>
              <a:t>Loading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6475" y="4704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0974" y="1044234"/>
            <a:ext cx="5774905" cy="32612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54600" y="4892125"/>
            <a:ext cx="157607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47072" y="998992"/>
            <a:ext cx="5135212" cy="35644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6475" y="4704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4600" y="4892125"/>
            <a:ext cx="157607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rcRect l="30191" r="50840" b="85610"/>
          <a:stretch>
            <a:fillRect/>
          </a:stretch>
        </p:blipFill>
        <p:spPr>
          <a:xfrm>
            <a:off x="3778250" y="403225"/>
            <a:ext cx="1447800" cy="4921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87074" y="4860525"/>
            <a:ext cx="159067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MxNet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Tutorial,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CVPR</a:t>
            </a:r>
            <a:r>
              <a:rPr sz="10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2017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2"/>
          <p:cNvPicPr/>
          <p:nvPr>
            <p:custDataLst>
              <p:tags r:id="rId2"/>
            </p:custDataLst>
          </p:nvPr>
        </p:nvPicPr>
        <p:blipFill>
          <a:blip r:embed="rId1" cstate="print"/>
          <a:srcRect t="26741"/>
          <a:stretch>
            <a:fillRect/>
          </a:stretch>
        </p:blipFill>
        <p:spPr>
          <a:xfrm>
            <a:off x="609600" y="1428592"/>
            <a:ext cx="7632700" cy="250459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8192" y="1004087"/>
            <a:ext cx="5913120" cy="2953385"/>
            <a:chOff x="2768192" y="1004087"/>
            <a:chExt cx="5913120" cy="295338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68192" y="1017555"/>
              <a:ext cx="5912520" cy="29397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260000" y="1008849"/>
              <a:ext cx="2080895" cy="196215"/>
            </a:xfrm>
            <a:custGeom>
              <a:avLst/>
              <a:gdLst/>
              <a:ahLst/>
              <a:cxnLst/>
              <a:rect l="l" t="t" r="r" b="b"/>
              <a:pathLst>
                <a:path w="2080895" h="196215">
                  <a:moveTo>
                    <a:pt x="0" y="0"/>
                  </a:moveTo>
                  <a:lnTo>
                    <a:pt x="2080499" y="0"/>
                  </a:lnTo>
                  <a:lnTo>
                    <a:pt x="2080499" y="195599"/>
                  </a:lnTo>
                  <a:lnTo>
                    <a:pt x="0" y="195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673000" y="5230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69175" y="4877050"/>
            <a:ext cx="131000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000" y="5230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963951" y="1058023"/>
            <a:ext cx="5414010" cy="3434715"/>
            <a:chOff x="1963951" y="1058023"/>
            <a:chExt cx="5414010" cy="343471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963951" y="1058023"/>
              <a:ext cx="5413385" cy="343422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59324" y="3903125"/>
              <a:ext cx="910590" cy="121285"/>
            </a:xfrm>
            <a:custGeom>
              <a:avLst/>
              <a:gdLst/>
              <a:ahLst/>
              <a:cxnLst/>
              <a:rect l="l" t="t" r="r" b="b"/>
              <a:pathLst>
                <a:path w="910589" h="121285">
                  <a:moveTo>
                    <a:pt x="0" y="0"/>
                  </a:moveTo>
                  <a:lnTo>
                    <a:pt x="910199" y="0"/>
                  </a:lnTo>
                  <a:lnTo>
                    <a:pt x="910199" y="121199"/>
                  </a:lnTo>
                  <a:lnTo>
                    <a:pt x="0" y="121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454600" y="4892125"/>
            <a:ext cx="157607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000" y="5230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74155" y="1055551"/>
            <a:ext cx="5256530" cy="3663950"/>
            <a:chOff x="1874155" y="1055551"/>
            <a:chExt cx="5256530" cy="36639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74155" y="1055551"/>
              <a:ext cx="5256517" cy="36636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9100" y="4489599"/>
              <a:ext cx="890269" cy="135255"/>
            </a:xfrm>
            <a:custGeom>
              <a:avLst/>
              <a:gdLst/>
              <a:ahLst/>
              <a:cxnLst/>
              <a:rect l="l" t="t" r="r" b="b"/>
              <a:pathLst>
                <a:path w="890270" h="135254">
                  <a:moveTo>
                    <a:pt x="0" y="0"/>
                  </a:moveTo>
                  <a:lnTo>
                    <a:pt x="889799" y="0"/>
                  </a:lnTo>
                  <a:lnTo>
                    <a:pt x="889799" y="134699"/>
                  </a:lnTo>
                  <a:lnTo>
                    <a:pt x="0" y="134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454600" y="4892125"/>
            <a:ext cx="157607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7031" y="1128723"/>
            <a:ext cx="7373106" cy="3518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18825" y="4803895"/>
            <a:ext cx="984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325" y="4084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000" y="523013"/>
            <a:ext cx="11506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Loading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4600" y="4880095"/>
            <a:ext cx="157607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Pytorch,</a:t>
            </a:r>
            <a:r>
              <a:rPr sz="10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zero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to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dirty="0">
                <a:latin typeface="Arial" panose="020B0604020202020204"/>
                <a:cs typeface="Arial" panose="020B0604020202020204"/>
              </a:rPr>
              <a:t>all.</a:t>
            </a:r>
            <a:r>
              <a:rPr sz="1000" i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HKUST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79468" y="1085140"/>
            <a:ext cx="4570463" cy="325206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8192" y="1017555"/>
            <a:ext cx="5913120" cy="2940050"/>
            <a:chOff x="2768192" y="1017555"/>
            <a:chExt cx="5913120" cy="294005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68192" y="1017555"/>
              <a:ext cx="5912520" cy="29397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41325" y="1462824"/>
              <a:ext cx="3789679" cy="639445"/>
            </a:xfrm>
            <a:custGeom>
              <a:avLst/>
              <a:gdLst/>
              <a:ahLst/>
              <a:cxnLst/>
              <a:rect l="l" t="t" r="r" b="b"/>
              <a:pathLst>
                <a:path w="3789679" h="639444">
                  <a:moveTo>
                    <a:pt x="0" y="0"/>
                  </a:moveTo>
                  <a:lnTo>
                    <a:pt x="3789299" y="0"/>
                  </a:lnTo>
                  <a:lnTo>
                    <a:pt x="3789299" y="639299"/>
                  </a:lnTo>
                  <a:lnTo>
                    <a:pt x="0" y="639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569175" y="4865020"/>
            <a:ext cx="13100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https://goo.gl/mQEw15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75" y="525638"/>
            <a:ext cx="1417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Processing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95149" y="4912220"/>
            <a:ext cx="32797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 panose="020B0604020202020204"/>
                <a:cs typeface="Arial" panose="020B0604020202020204"/>
              </a:rPr>
              <a:t>https://github.com/junyanz/pytorch-CycleGAN-and-</a:t>
            </a:r>
            <a:r>
              <a:rPr sz="1000" spc="-10" dirty="0">
                <a:latin typeface="Arial" panose="020B0604020202020204"/>
                <a:cs typeface="Arial" panose="020B0604020202020204"/>
              </a:rPr>
              <a:t>pix2pix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000" y="314038"/>
            <a:ext cx="149098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Processing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30530">
              <a:lnSpc>
                <a:spcPct val="100000"/>
              </a:lnSpc>
              <a:spcBef>
                <a:spcPts val="109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Pix2pix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Code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87275" y="800900"/>
            <a:ext cx="3295015" cy="3295015"/>
            <a:chOff x="2787275" y="800900"/>
            <a:chExt cx="3295015" cy="32950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787275" y="800900"/>
              <a:ext cx="3294722" cy="32947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172774" y="1132525"/>
              <a:ext cx="1186815" cy="1382395"/>
            </a:xfrm>
            <a:custGeom>
              <a:avLst/>
              <a:gdLst/>
              <a:ahLst/>
              <a:cxnLst/>
              <a:rect l="l" t="t" r="r" b="b"/>
              <a:pathLst>
                <a:path w="1186814" h="1382395">
                  <a:moveTo>
                    <a:pt x="0" y="0"/>
                  </a:moveTo>
                  <a:lnTo>
                    <a:pt x="862799" y="0"/>
                  </a:lnTo>
                  <a:lnTo>
                    <a:pt x="862799" y="161699"/>
                  </a:lnTo>
                  <a:lnTo>
                    <a:pt x="0" y="161699"/>
                  </a:lnTo>
                  <a:lnTo>
                    <a:pt x="0" y="0"/>
                  </a:lnTo>
                  <a:close/>
                </a:path>
                <a:path w="1186814" h="1382395">
                  <a:moveTo>
                    <a:pt x="71499" y="550124"/>
                  </a:moveTo>
                  <a:lnTo>
                    <a:pt x="492099" y="550124"/>
                  </a:lnTo>
                  <a:lnTo>
                    <a:pt x="492099" y="683324"/>
                  </a:lnTo>
                  <a:lnTo>
                    <a:pt x="71499" y="683324"/>
                  </a:lnTo>
                  <a:lnTo>
                    <a:pt x="71499" y="550124"/>
                  </a:lnTo>
                  <a:close/>
                </a:path>
                <a:path w="1186814" h="1382395">
                  <a:moveTo>
                    <a:pt x="71499" y="849374"/>
                  </a:moveTo>
                  <a:lnTo>
                    <a:pt x="748299" y="849374"/>
                  </a:lnTo>
                  <a:lnTo>
                    <a:pt x="748299" y="982574"/>
                  </a:lnTo>
                  <a:lnTo>
                    <a:pt x="71499" y="982574"/>
                  </a:lnTo>
                  <a:lnTo>
                    <a:pt x="71499" y="849374"/>
                  </a:lnTo>
                  <a:close/>
                </a:path>
                <a:path w="1186814" h="1382395">
                  <a:moveTo>
                    <a:pt x="92999" y="1249150"/>
                  </a:moveTo>
                  <a:lnTo>
                    <a:pt x="1186499" y="1249150"/>
                  </a:lnTo>
                  <a:lnTo>
                    <a:pt x="1186499" y="1382350"/>
                  </a:lnTo>
                  <a:lnTo>
                    <a:pt x="92999" y="1382350"/>
                  </a:lnTo>
                  <a:lnTo>
                    <a:pt x="92999" y="124915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548" y="4611818"/>
            <a:ext cx="1964599" cy="12643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079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600" dirty="0"/>
              <a:t>When</a:t>
            </a:r>
            <a:r>
              <a:rPr sz="1600" spc="-45" dirty="0"/>
              <a:t> </a:t>
            </a:r>
            <a:r>
              <a:rPr sz="1600" dirty="0"/>
              <a:t>starting</a:t>
            </a:r>
            <a:r>
              <a:rPr sz="1600" spc="-40" dirty="0"/>
              <a:t> </a:t>
            </a:r>
            <a:r>
              <a:rPr sz="1600" dirty="0"/>
              <a:t>a</a:t>
            </a:r>
            <a:r>
              <a:rPr sz="1600" spc="-45" dirty="0"/>
              <a:t> </a:t>
            </a:r>
            <a:r>
              <a:rPr sz="1600" dirty="0"/>
              <a:t>new</a:t>
            </a:r>
            <a:r>
              <a:rPr sz="1600" spc="-40" dirty="0"/>
              <a:t> </a:t>
            </a:r>
            <a:r>
              <a:rPr sz="1600" spc="-10" dirty="0"/>
              <a:t>project</a:t>
            </a:r>
            <a:endParaRPr sz="1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89255" algn="l"/>
              </a:tabLst>
            </a:pP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preparation</a:t>
            </a:r>
            <a:r>
              <a:rPr spc="-30" dirty="0"/>
              <a:t> </a:t>
            </a:r>
            <a:r>
              <a:rPr dirty="0"/>
              <a:t>(</a:t>
            </a:r>
            <a:r>
              <a:rPr spc="-25" dirty="0"/>
              <a:t> </a:t>
            </a:r>
            <a:r>
              <a:rPr dirty="0"/>
              <a:t>processing,</a:t>
            </a:r>
            <a:r>
              <a:rPr spc="330" dirty="0"/>
              <a:t> </a:t>
            </a:r>
            <a:r>
              <a:rPr dirty="0"/>
              <a:t>format</a:t>
            </a:r>
            <a:r>
              <a:rPr spc="-25" dirty="0"/>
              <a:t> </a:t>
            </a:r>
            <a:r>
              <a:rPr spc="-50" dirty="0"/>
              <a:t>)</a:t>
            </a:r>
            <a:endParaRPr spc="-5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Model</a:t>
            </a:r>
            <a:r>
              <a:rPr spc="-2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(</a:t>
            </a:r>
            <a:r>
              <a:rPr spc="-20" dirty="0"/>
              <a:t> </a:t>
            </a:r>
            <a:r>
              <a:rPr dirty="0"/>
              <a:t>pretrained,</a:t>
            </a:r>
            <a:r>
              <a:rPr spc="345" dirty="0"/>
              <a:t> </a:t>
            </a:r>
            <a:r>
              <a:rPr dirty="0"/>
              <a:t>design</a:t>
            </a:r>
            <a:r>
              <a:rPr spc="-20" dirty="0"/>
              <a:t> </a:t>
            </a:r>
            <a:r>
              <a:rPr dirty="0"/>
              <a:t>your</a:t>
            </a:r>
            <a:r>
              <a:rPr spc="-20" dirty="0"/>
              <a:t> </a:t>
            </a:r>
            <a:r>
              <a:rPr dirty="0"/>
              <a:t>own</a:t>
            </a:r>
            <a:r>
              <a:rPr spc="-20" dirty="0"/>
              <a:t> </a:t>
            </a:r>
            <a:r>
              <a:rPr spc="-10" dirty="0"/>
              <a:t>model)</a:t>
            </a:r>
            <a:endParaRPr spc="-10" dirty="0"/>
          </a:p>
          <a:p>
            <a:pPr>
              <a:lnSpc>
                <a:spcPct val="100000"/>
              </a:lnSpc>
              <a:spcBef>
                <a:spcPts val="10"/>
              </a:spcBef>
              <a:buFont typeface="Arial" panose="020B0604020202020204"/>
              <a:buAutoNum type="arabicPeriod"/>
            </a:pPr>
          </a:p>
          <a:p>
            <a:pPr marL="375285" indent="-344805">
              <a:lnSpc>
                <a:spcPct val="100000"/>
              </a:lnSpc>
              <a:buAutoNum type="arabicPeriod"/>
              <a:tabLst>
                <a:tab pos="375285" algn="l"/>
              </a:tabLst>
            </a:pPr>
            <a:r>
              <a:rPr dirty="0"/>
              <a:t>Training</a:t>
            </a:r>
            <a:r>
              <a:rPr spc="-35" dirty="0"/>
              <a:t> </a:t>
            </a:r>
            <a:r>
              <a:rPr dirty="0"/>
              <a:t>Strategy</a:t>
            </a:r>
            <a:r>
              <a:rPr spc="-20" dirty="0"/>
              <a:t> </a:t>
            </a:r>
            <a:r>
              <a:rPr dirty="0"/>
              <a:t>(</a:t>
            </a:r>
            <a:r>
              <a:rPr spc="-2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rate</a:t>
            </a:r>
            <a:r>
              <a:rPr spc="-20" dirty="0"/>
              <a:t> </a:t>
            </a:r>
            <a:r>
              <a:rPr spc="-50" dirty="0"/>
              <a:t>)</a:t>
            </a:r>
            <a:endParaRPr spc="-5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18825" y="4803895"/>
            <a:ext cx="98488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Arial" panose="020B0604020202020204"/>
                <a:cs typeface="Arial" panose="020B0604020202020204"/>
              </a:rPr>
              <a:t>Stanford</a:t>
            </a:r>
            <a:r>
              <a:rPr sz="10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000" i="1" spc="-10" dirty="0">
                <a:latin typeface="Arial" panose="020B0604020202020204"/>
                <a:cs typeface="Arial" panose="020B0604020202020204"/>
              </a:rPr>
              <a:t>cs231n.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000" y="314038"/>
            <a:ext cx="2118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Learning</a:t>
            </a:r>
            <a:r>
              <a:rPr sz="1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latin typeface="Arial" panose="020B0604020202020204"/>
                <a:cs typeface="Arial" panose="020B0604020202020204"/>
              </a:rPr>
              <a:t>Rate</a:t>
            </a:r>
            <a:r>
              <a:rPr sz="14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Scheduler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6862" y="770562"/>
            <a:ext cx="7408680" cy="387568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000" y="314038"/>
            <a:ext cx="2118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30" dirty="0"/>
              <a:t> </a:t>
            </a:r>
            <a:r>
              <a:rPr dirty="0"/>
              <a:t>Rate</a:t>
            </a:r>
            <a:r>
              <a:rPr spc="-30" dirty="0"/>
              <a:t> </a:t>
            </a:r>
            <a:r>
              <a:rPr spc="-10" dirty="0"/>
              <a:t>Scheduler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1263337" y="989900"/>
            <a:ext cx="6205855" cy="1238250"/>
            <a:chOff x="1263337" y="989900"/>
            <a:chExt cx="6205855" cy="12382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268100" y="989900"/>
              <a:ext cx="6200774" cy="1238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68100" y="1242000"/>
              <a:ext cx="4933315" cy="168910"/>
            </a:xfrm>
            <a:custGeom>
              <a:avLst/>
              <a:gdLst/>
              <a:ahLst/>
              <a:cxnLst/>
              <a:rect l="l" t="t" r="r" b="b"/>
              <a:pathLst>
                <a:path w="4933315" h="168909">
                  <a:moveTo>
                    <a:pt x="0" y="0"/>
                  </a:moveTo>
                  <a:lnTo>
                    <a:pt x="4932899" y="0"/>
                  </a:lnTo>
                  <a:lnTo>
                    <a:pt x="4932899" y="168299"/>
                  </a:lnTo>
                  <a:lnTo>
                    <a:pt x="0" y="168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986850" y="4694294"/>
            <a:ext cx="391350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 panose="020B0604020202020204"/>
                <a:cs typeface="Arial" panose="020B0604020202020204"/>
                <a:hlinkClick r:id="rId2"/>
              </a:rPr>
              <a:t>https://github.com/Jiaming-Liu/pytorch-lr-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 panose="020B0604020202020204"/>
                <a:cs typeface="Arial" panose="020B0604020202020204"/>
                <a:hlinkClick r:id="rId2"/>
              </a:rPr>
              <a:t>scheduler</a:t>
            </a:r>
            <a:r>
              <a:rPr sz="1000" spc="-10" dirty="0">
                <a:solidFill>
                  <a:srgbClr val="0097A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 panose="020B0604020202020204"/>
                <a:cs typeface="Arial" panose="020B0604020202020204"/>
                <a:hlinkClick r:id="rId3"/>
              </a:rPr>
              <a:t>http://pytorch.org/docs/master/optim.html#how-to-adjust-learning-</a:t>
            </a:r>
            <a:r>
              <a:rPr sz="1000" u="sng" spc="-2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 panose="020B0604020202020204"/>
                <a:cs typeface="Arial" panose="020B0604020202020204"/>
                <a:hlinkClick r:id="rId3"/>
              </a:rPr>
              <a:t>rate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2424" y="2725062"/>
            <a:ext cx="7295515" cy="128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5"/>
              </a:lnSpc>
              <a:spcBef>
                <a:spcPts val="100"/>
              </a:spcBef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torch.optim.lr_scheuler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StepLR:</a:t>
            </a:r>
            <a:r>
              <a:rPr sz="1400" spc="34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LR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is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delayed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by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gamma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every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step_size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epochs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dirty="0">
                <a:latin typeface="Arial" panose="020B0604020202020204"/>
                <a:cs typeface="Arial" panose="020B0604020202020204"/>
              </a:rPr>
              <a:t>MultiStepLR:</a:t>
            </a:r>
            <a:r>
              <a:rPr sz="1400" spc="35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LR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is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delayed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by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gamma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once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the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number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of</a:t>
            </a:r>
            <a:r>
              <a:rPr sz="14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epoch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reaches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milestones.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ExponentialLR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69265" indent="-335915">
              <a:lnSpc>
                <a:spcPts val="1650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CosineAnnealingLR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69265" indent="-335915">
              <a:lnSpc>
                <a:spcPts val="1665"/>
              </a:lnSpc>
              <a:buChar char="●"/>
              <a:tabLst>
                <a:tab pos="469265" algn="l"/>
              </a:tabLst>
            </a:pPr>
            <a:r>
              <a:rPr sz="1400" spc="-10" dirty="0">
                <a:latin typeface="Arial" panose="020B0604020202020204"/>
                <a:cs typeface="Arial" panose="020B0604020202020204"/>
              </a:rPr>
              <a:t>ReduceLROnPlateau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2082" y="209803"/>
            <a:ext cx="4648200" cy="368935"/>
          </a:xfrm>
        </p:spPr>
        <p:txBody>
          <a:bodyPr/>
          <a:lstStyle/>
          <a:p>
            <a:r>
              <a:rPr lang="en-US" altLang="zh-CN" sz="2400" dirty="0">
                <a:latin typeface="+mj-lt"/>
                <a:cs typeface="+mj-lt"/>
              </a:rPr>
              <a:t>What is </a:t>
            </a:r>
            <a:r>
              <a:rPr lang="en-US" altLang="zh-CN" sz="2400" dirty="0" err="1">
                <a:latin typeface="+mj-lt"/>
                <a:cs typeface="+mj-lt"/>
              </a:rPr>
              <a:t>PyTorch</a:t>
            </a:r>
            <a:r>
              <a:rPr lang="en-US" altLang="zh-CN" sz="2400" dirty="0">
                <a:latin typeface="+mj-lt"/>
                <a:cs typeface="+mj-lt"/>
              </a:rPr>
              <a:t>?</a:t>
            </a:r>
            <a:endParaRPr lang="en-US" altLang="zh-CN" sz="2400" dirty="0">
              <a:latin typeface="+mj-lt"/>
              <a:cs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2030" y="745490"/>
            <a:ext cx="7148830" cy="75565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latin typeface="+mn-lt"/>
                <a:cs typeface="+mn-lt"/>
              </a:rPr>
              <a:t>1. An open source machine learning framework based on Python.</a:t>
            </a:r>
            <a:endParaRPr lang="en-US" altLang="zh-CN" sz="2000" dirty="0">
              <a:latin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+mn-lt"/>
                <a:cs typeface="+mn-lt"/>
              </a:rPr>
              <a:t>2. Used for applications using GPUs and CPUs.</a:t>
            </a:r>
            <a:endParaRPr lang="en-US" altLang="zh-CN" sz="2000" dirty="0">
              <a:latin typeface="+mn-lt"/>
              <a:cs typeface="+mn-lt"/>
            </a:endParaRPr>
          </a:p>
        </p:txBody>
      </p:sp>
      <p:pic>
        <p:nvPicPr>
          <p:cNvPr id="1026" name="Picture 2" descr="What is PyTorch? - PyImageSearch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9" y="2495312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yTorch? | Data Science | NVIDIA Gloss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190875"/>
            <a:ext cx="5663565" cy="197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000" y="314038"/>
            <a:ext cx="14655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Pretrained</a:t>
            </a:r>
            <a:r>
              <a:rPr sz="14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Model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47817" y="112975"/>
            <a:ext cx="1406119" cy="483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9050" y="1292850"/>
            <a:ext cx="3200399" cy="10286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000" y="314038"/>
            <a:ext cx="4396105" cy="95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Load</a:t>
            </a:r>
            <a:r>
              <a:rPr sz="14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Model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400">
              <a:latin typeface="Arial" panose="020B0604020202020204"/>
              <a:cs typeface="Arial" panose="020B0604020202020204"/>
            </a:endParaRPr>
          </a:p>
          <a:p>
            <a:pPr marL="906145">
              <a:lnSpc>
                <a:spcPct val="100000"/>
              </a:lnSpc>
            </a:pPr>
            <a:r>
              <a:rPr sz="1400" dirty="0">
                <a:latin typeface="Arial" panose="020B0604020202020204"/>
                <a:cs typeface="Arial" panose="020B0604020202020204"/>
              </a:rPr>
              <a:t>args.resume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is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the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path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to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the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trained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model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83370" y="1634700"/>
            <a:ext cx="4239895" cy="1524000"/>
            <a:chOff x="2783370" y="1634700"/>
            <a:chExt cx="4239895" cy="15240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13075" y="1634700"/>
              <a:ext cx="3809999" cy="1523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1474" y="1987449"/>
              <a:ext cx="2488565" cy="756920"/>
            </a:xfrm>
            <a:custGeom>
              <a:avLst/>
              <a:gdLst/>
              <a:ahLst/>
              <a:cxnLst/>
              <a:rect l="l" t="t" r="r" b="b"/>
              <a:pathLst>
                <a:path w="2488565" h="756919">
                  <a:moveTo>
                    <a:pt x="0" y="0"/>
                  </a:moveTo>
                  <a:lnTo>
                    <a:pt x="2488199" y="0"/>
                  </a:lnTo>
                  <a:lnTo>
                    <a:pt x="2488199" y="182699"/>
                  </a:lnTo>
                  <a:lnTo>
                    <a:pt x="0" y="182699"/>
                  </a:lnTo>
                  <a:lnTo>
                    <a:pt x="0" y="0"/>
                  </a:lnTo>
                  <a:close/>
                </a:path>
                <a:path w="2488565" h="756919">
                  <a:moveTo>
                    <a:pt x="382974" y="573749"/>
                  </a:moveTo>
                  <a:lnTo>
                    <a:pt x="1383174" y="573749"/>
                  </a:lnTo>
                  <a:lnTo>
                    <a:pt x="1383174" y="756449"/>
                  </a:lnTo>
                  <a:lnTo>
                    <a:pt x="382974" y="756449"/>
                  </a:lnTo>
                  <a:lnTo>
                    <a:pt x="382974" y="5737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30142" y="2710874"/>
              <a:ext cx="699770" cy="169545"/>
            </a:xfrm>
            <a:custGeom>
              <a:avLst/>
              <a:gdLst/>
              <a:ahLst/>
              <a:cxnLst/>
              <a:rect l="l" t="t" r="r" b="b"/>
              <a:pathLst>
                <a:path w="699770" h="169544">
                  <a:moveTo>
                    <a:pt x="699557" y="0"/>
                  </a:moveTo>
                  <a:lnTo>
                    <a:pt x="0" y="16953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88132" y="286512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45714" y="30580"/>
                  </a:moveTo>
                  <a:lnTo>
                    <a:pt x="0" y="25471"/>
                  </a:lnTo>
                  <a:lnTo>
                    <a:pt x="38303" y="0"/>
                  </a:lnTo>
                  <a:lnTo>
                    <a:pt x="45714" y="3058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88132" y="2865123"/>
              <a:ext cx="45720" cy="31115"/>
            </a:xfrm>
            <a:custGeom>
              <a:avLst/>
              <a:gdLst/>
              <a:ahLst/>
              <a:cxnLst/>
              <a:rect l="l" t="t" r="r" b="b"/>
              <a:pathLst>
                <a:path w="45719" h="31114">
                  <a:moveTo>
                    <a:pt x="38303" y="0"/>
                  </a:moveTo>
                  <a:lnTo>
                    <a:pt x="0" y="25471"/>
                  </a:lnTo>
                  <a:lnTo>
                    <a:pt x="45714" y="30580"/>
                  </a:lnTo>
                  <a:lnTo>
                    <a:pt x="38303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089325" y="4867495"/>
            <a:ext cx="38957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 panose="020B0604020202020204"/>
                <a:cs typeface="Arial" panose="020B0604020202020204"/>
              </a:rPr>
              <a:t>https://gist.github.com/panovr/2977d9f26866b05583b0c40d88a315bf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0525" y="2810829"/>
            <a:ext cx="1804035" cy="38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dirty="0">
                <a:latin typeface="Arial" panose="020B0604020202020204"/>
                <a:cs typeface="Arial" panose="020B0604020202020204"/>
              </a:rPr>
              <a:t>Define</a:t>
            </a:r>
            <a:r>
              <a:rPr sz="12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the</a:t>
            </a:r>
            <a:r>
              <a:rPr sz="1200" spc="-20" dirty="0">
                <a:latin typeface="Arial" panose="020B0604020202020204"/>
                <a:cs typeface="Arial" panose="020B0604020202020204"/>
              </a:rPr>
              <a:t> model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latin typeface="Arial" panose="020B0604020202020204"/>
                <a:cs typeface="Arial" panose="020B0604020202020204"/>
              </a:rPr>
              <a:t>before</a:t>
            </a:r>
            <a:r>
              <a:rPr sz="12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" panose="020B0604020202020204"/>
                <a:cs typeface="Arial" panose="020B0604020202020204"/>
              </a:rPr>
              <a:t>loading</a:t>
            </a:r>
            <a:r>
              <a:rPr sz="12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10" dirty="0">
                <a:latin typeface="Arial" panose="020B0604020202020204"/>
                <a:cs typeface="Arial" panose="020B0604020202020204"/>
              </a:rPr>
              <a:t>parameters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875" y="342362"/>
            <a:ext cx="1791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Weights</a:t>
            </a:r>
            <a:r>
              <a:rPr sz="1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Initialization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23175" y="793653"/>
            <a:ext cx="2538312" cy="2417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96187" y="3399388"/>
            <a:ext cx="2486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 panose="020B0604020202020204"/>
                <a:cs typeface="Arial" panose="020B0604020202020204"/>
              </a:rPr>
              <a:t>net.apply(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weights_init_normal)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714" y="1109039"/>
            <a:ext cx="3278212" cy="21074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77300" y="4913825"/>
            <a:ext cx="127254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https://goo.gl/bqeW1K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875" y="342362"/>
            <a:ext cx="1791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Weights</a:t>
            </a:r>
            <a:r>
              <a:rPr sz="140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latin typeface="Arial" panose="020B0604020202020204"/>
                <a:cs typeface="Arial" panose="020B0604020202020204"/>
              </a:rPr>
              <a:t>Initialization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125" y="781175"/>
            <a:ext cx="3316286" cy="1906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3150" y="781175"/>
            <a:ext cx="3948071" cy="1931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5" y="2856575"/>
            <a:ext cx="3210155" cy="20219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77300" y="4913825"/>
            <a:ext cx="1272540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444444"/>
                </a:solidFill>
                <a:latin typeface="Arial" panose="020B0604020202020204"/>
                <a:cs typeface="Arial" panose="020B0604020202020204"/>
              </a:rPr>
              <a:t>https://goo.gl/bqeW1K</a:t>
            </a:r>
            <a:endParaRPr sz="1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550" y="511212"/>
            <a:ext cx="5824220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Visualization</a:t>
            </a:r>
            <a:r>
              <a:rPr sz="1400" dirty="0">
                <a:latin typeface="Arial" panose="020B0604020202020204"/>
                <a:cs typeface="Arial" panose="020B0604020202020204"/>
              </a:rPr>
              <a:t>,</a:t>
            </a:r>
            <a:r>
              <a:rPr sz="140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TensorBoard</a:t>
            </a:r>
            <a:endParaRPr sz="1400">
              <a:latin typeface="Arial" panose="020B0604020202020204"/>
              <a:cs typeface="Arial" panose="020B0604020202020204"/>
            </a:endParaRPr>
          </a:p>
          <a:p>
            <a:pPr marL="426720">
              <a:lnSpc>
                <a:spcPct val="100000"/>
              </a:lnSpc>
              <a:spcBef>
                <a:spcPts val="1260"/>
              </a:spcBef>
            </a:pPr>
            <a:r>
              <a:rPr sz="1400" spc="-10" dirty="0">
                <a:latin typeface="Arial" panose="020B0604020202020204"/>
                <a:cs typeface="Arial" panose="020B0604020202020204"/>
                <a:hlinkClick r:id="rId1"/>
              </a:rPr>
              <a:t>https://www.tensorflow.org/get_started/summaries_and_tensorboard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250" y="1273750"/>
            <a:ext cx="6545029" cy="348139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209550"/>
            <a:ext cx="3947160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1600">
                <a:latin typeface="Arial" panose="020B0604020202020204"/>
                <a:cs typeface="Arial" panose="020B0604020202020204"/>
              </a:rPr>
              <a:t>Other resources: </a:t>
            </a:r>
            <a:endParaRPr lang="en-US" altLang="en-US"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en-US" sz="16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en-US" sz="1600">
              <a:latin typeface="Arial" panose="020B0604020202020204"/>
              <a:cs typeface="Arial" panose="020B0604020202020204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l"/>
            </a:pPr>
            <a:r>
              <a:rPr lang="en-US" altLang="en-US" sz="1400">
                <a:latin typeface="Arial" panose="020B0604020202020204"/>
                <a:cs typeface="Arial" panose="020B0604020202020204"/>
              </a:rPr>
              <a:t>pytorch document:</a:t>
            </a:r>
            <a:endParaRPr lang="en-US" altLang="en-US" sz="1400">
              <a:latin typeface="Arial" panose="020B0604020202020204"/>
              <a:cs typeface="Arial" panose="020B0604020202020204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l"/>
            </a:pPr>
            <a:r>
              <a:rPr lang="en-US" altLang="en-US" sz="1400">
                <a:latin typeface="Arial" panose="020B0604020202020204"/>
                <a:cs typeface="Arial" panose="020B0604020202020204"/>
              </a:rPr>
              <a:t>chatgpt, bard, claude</a:t>
            </a:r>
            <a:endParaRPr lang="en-US" altLang="en-US" sz="1400">
              <a:latin typeface="Arial" panose="020B0604020202020204"/>
              <a:cs typeface="Arial" panose="020B0604020202020204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 panose="05000000000000000000" charset="0"/>
              <a:buChar char="l"/>
            </a:pPr>
            <a:r>
              <a:rPr lang="en-US" altLang="en-US" sz="1400">
                <a:latin typeface="Arial" panose="020B0604020202020204"/>
                <a:cs typeface="Arial" panose="020B0604020202020204"/>
              </a:rPr>
              <a:t>or just google it...</a:t>
            </a:r>
            <a:br>
              <a:rPr lang="en-US" altLang="en-US" sz="1400">
                <a:latin typeface="Arial" panose="020B0604020202020204"/>
                <a:cs typeface="Arial" panose="020B0604020202020204"/>
              </a:rPr>
            </a:br>
            <a:endParaRPr lang="en-US" altLang="en-US"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91435" y="285750"/>
            <a:ext cx="4340225" cy="2647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86200" y="3257550"/>
            <a:ext cx="2738120" cy="1604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11035" y="2419350"/>
            <a:ext cx="1994535" cy="2380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3400" y="3333750"/>
            <a:ext cx="3136900" cy="14903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0574" y="2049029"/>
            <a:ext cx="26200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Thank</a:t>
            </a:r>
            <a:r>
              <a:rPr sz="4000" spc="-25" dirty="0"/>
              <a:t> You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895350"/>
            <a:ext cx="7463790" cy="3333750"/>
          </a:xfrm>
        </p:spPr>
        <p:txBody>
          <a:bodyPr wrap="square">
            <a:noAutofit/>
          </a:bodyPr>
          <a:lstStyle/>
          <a:p>
            <a:pPr algn="l">
              <a:lnSpc>
                <a:spcPct val="110000"/>
              </a:lnSpc>
              <a:buClrTx/>
              <a:buSzTx/>
              <a:buNone/>
            </a:pPr>
            <a:r>
              <a:rPr lang="en-US" altLang="zh-CN" sz="2000" dirty="0">
                <a:latin typeface="+mn-lt"/>
                <a:cs typeface="+mn-lt"/>
              </a:rPr>
              <a:t>1. PyTorch is Pythonic, which means that Python developers should feel more comfortable while coding with PyTorch than with other deep learning frameworks.</a:t>
            </a:r>
            <a:endParaRPr lang="en-US" altLang="zh-CN" sz="2000" dirty="0">
              <a:latin typeface="+mn-lt"/>
              <a:cs typeface="+mn-lt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r>
              <a:rPr lang="en-US" altLang="zh-CN" sz="2000" dirty="0">
                <a:latin typeface="+mn-lt"/>
                <a:cs typeface="+mn-lt"/>
              </a:rPr>
              <a:t>2. Easy to learn and complete libraries. </a:t>
            </a:r>
            <a:endParaRPr lang="en-US" altLang="zh-CN" sz="2000" dirty="0">
              <a:latin typeface="+mn-lt"/>
              <a:cs typeface="+mn-lt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r>
              <a:rPr lang="en-US" altLang="zh-CN" sz="2000" dirty="0">
                <a:latin typeface="+mn-lt"/>
                <a:cs typeface="+mn-lt"/>
              </a:rPr>
              <a:t>3. Strong community</a:t>
            </a:r>
            <a:endParaRPr lang="en-US" altLang="zh-CN" sz="2000" dirty="0">
              <a:latin typeface="+mn-lt"/>
              <a:cs typeface="+mn-lt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r>
              <a:rPr lang="en-US" altLang="zh-CN" sz="2000" dirty="0">
                <a:latin typeface="+mn-lt"/>
                <a:cs typeface="+mn-lt"/>
              </a:rPr>
              <a:t>4. Data Parallelism: Using this feature, PyTorch can distribute computational work among multiple CPU or GPU cores.</a:t>
            </a:r>
            <a:endParaRPr lang="en-US" altLang="zh-CN" sz="2000" dirty="0">
              <a:latin typeface="+mn-lt"/>
              <a:cs typeface="+mn-lt"/>
            </a:endParaRPr>
          </a:p>
          <a:p>
            <a:pPr algn="l">
              <a:lnSpc>
                <a:spcPct val="110000"/>
              </a:lnSpc>
              <a:buClrTx/>
              <a:buSzTx/>
              <a:buNone/>
            </a:pPr>
            <a:r>
              <a:rPr lang="en-US" altLang="zh-CN" sz="2000" dirty="0">
                <a:latin typeface="+mn-lt"/>
                <a:cs typeface="+mn-lt"/>
              </a:rPr>
              <a:t>5. GPU acceleration.</a:t>
            </a:r>
            <a:endParaRPr lang="en-US" altLang="zh-CN" sz="2000" dirty="0">
              <a:latin typeface="+mn-lt"/>
              <a:cs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00" y="20955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latin typeface="+mj-lt"/>
                <a:cs typeface="+mj-lt"/>
                <a:sym typeface="+mn-ea"/>
              </a:rPr>
              <a:t>What is </a:t>
            </a:r>
            <a:r>
              <a:rPr lang="en-US" altLang="zh-CN" sz="2400" dirty="0" err="1">
                <a:latin typeface="+mj-lt"/>
                <a:cs typeface="+mj-lt"/>
                <a:sym typeface="+mn-ea"/>
              </a:rPr>
              <a:t>PyTorch</a:t>
            </a:r>
            <a:r>
              <a:rPr lang="en-US" altLang="zh-CN" sz="2400" dirty="0">
                <a:latin typeface="+mj-lt"/>
                <a:cs typeface="+mj-lt"/>
                <a:sym typeface="+mn-ea"/>
              </a:rPr>
              <a:t>?</a:t>
            </a:r>
            <a:endParaRPr lang="en-US" altLang="zh-CN" sz="2400" dirty="0"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8590"/>
            <a:ext cx="2781935" cy="1316990"/>
          </a:xfrm>
        </p:spPr>
        <p:txBody>
          <a:bodyPr>
            <a:normAutofit/>
          </a:bodyPr>
          <a:lstStyle/>
          <a:p>
            <a:r>
              <a:rPr lang="en-US" altLang="zh-CN" dirty="0"/>
              <a:t>5. </a:t>
            </a:r>
            <a:r>
              <a:rPr lang="en-US" altLang="zh-CN" b="1" dirty="0"/>
              <a:t>GPU acceleration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Depending on the size of the operation and the CPU/GPU in your system, the speedup of this operation can be &gt;50x.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390" y="1065770"/>
            <a:ext cx="5704559" cy="38038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68390" y="4516202"/>
            <a:ext cx="1382204" cy="4272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9550"/>
            <a:ext cx="2756535" cy="215265"/>
          </a:xfrm>
        </p:spPr>
        <p:txBody>
          <a:bodyPr wrap="square"/>
          <a:lstStyle/>
          <a:p>
            <a:r>
              <a:rPr lang="en-US" altLang="zh-CN" dirty="0"/>
              <a:t>Using GPU resource on </a:t>
            </a:r>
            <a:r>
              <a:rPr lang="en-US" altLang="zh-CN" dirty="0" err="1"/>
              <a:t>Colab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15" y="458668"/>
            <a:ext cx="4467225" cy="430530"/>
          </a:xfrm>
        </p:spPr>
        <p:txBody>
          <a:bodyPr/>
          <a:lstStyle/>
          <a:p>
            <a:r>
              <a:rPr lang="en-US" altLang="zh-CN" dirty="0"/>
              <a:t>Go to </a:t>
            </a:r>
            <a:r>
              <a:rPr lang="en-US" altLang="zh-CN" dirty="0" err="1"/>
              <a:t>Colab</a:t>
            </a:r>
            <a:r>
              <a:rPr lang="en-US" altLang="zh-CN" dirty="0"/>
              <a:t>, “Edit”, “Notebook setting”</a:t>
            </a:r>
            <a:endParaRPr lang="en-US" altLang="zh-CN" dirty="0"/>
          </a:p>
          <a:p>
            <a:r>
              <a:rPr lang="en-US" altLang="zh-CN" dirty="0"/>
              <a:t>Choose GPU as the hardware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76" y="1352550"/>
            <a:ext cx="3353339" cy="2699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08" y="1428465"/>
            <a:ext cx="3203891" cy="26997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PP_MARK_KEY" val="d1840ed5-d299-4f94-a8d4-a5f7ef9591b2"/>
  <p:tag name="COMMONDATA" val="eyJoZGlkIjoiODllNmRhNGVkMjhlYTA2M2I2NzQ4NDMxMTRkZGUwZGE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5086</Words>
  <Application>WPS 演示</Application>
  <PresentationFormat>On-screen Show (4:3)</PresentationFormat>
  <Paragraphs>339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9" baseType="lpstr">
      <vt:lpstr>Arial</vt:lpstr>
      <vt:lpstr>宋体</vt:lpstr>
      <vt:lpstr>Wingdings</vt:lpstr>
      <vt:lpstr>Arial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宋体-简</vt:lpstr>
      <vt:lpstr>Office Theme</vt:lpstr>
      <vt:lpstr>Pytorch Tutorial</vt:lpstr>
      <vt:lpstr>Agenda</vt:lpstr>
      <vt:lpstr>PowerPoint 演示文稿</vt:lpstr>
      <vt:lpstr>PowerPoint 演示文稿</vt:lpstr>
      <vt:lpstr>PowerPoint 演示文稿</vt:lpstr>
      <vt:lpstr>What is PyTorch?</vt:lpstr>
      <vt:lpstr>PowerPoint 演示文稿</vt:lpstr>
      <vt:lpstr>PowerPoint 演示文稿</vt:lpstr>
      <vt:lpstr>Using GPU resource on Colab</vt:lpstr>
      <vt:lpstr>Import PyTorch</vt:lpstr>
      <vt:lpstr>PowerPoint 演示文稿</vt:lpstr>
      <vt:lpstr>Tensors</vt:lpstr>
      <vt:lpstr>PowerPoint 演示文稿</vt:lpstr>
      <vt:lpstr>Pytorch Tensors</vt:lpstr>
      <vt:lpstr>Tensors – Shape of Tensors</vt:lpstr>
      <vt:lpstr>Tensors – Create</vt:lpstr>
      <vt:lpstr>Tensors – Common Operations</vt:lpstr>
      <vt:lpstr>Tensors – Common Operations</vt:lpstr>
      <vt:lpstr>Tensors – Common Operations</vt:lpstr>
      <vt:lpstr>Tensors – Common Operations</vt:lpstr>
      <vt:lpstr>Tensors – Common Operations</vt:lpstr>
      <vt:lpstr>Tensors – Common Operations</vt:lpstr>
      <vt:lpstr>Tensors – Common Operations</vt:lpstr>
      <vt:lpstr>Tensors – Common Operations</vt:lpstr>
      <vt:lpstr>Tensors – Common Operations</vt:lpstr>
      <vt:lpstr>PowerPoint 演示文稿</vt:lpstr>
      <vt:lpstr>PowerPoint 演示文稿</vt:lpstr>
      <vt:lpstr>PowerPoint 演示文稿</vt:lpstr>
      <vt:lpstr>PowerPoint 演示文稿</vt:lpstr>
      <vt:lpstr>When starting a new project</vt:lpstr>
      <vt:lpstr>PowerPoint 演示文稿</vt:lpstr>
      <vt:lpstr>Train a simple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When starting a new project</vt:lpstr>
      <vt:lpstr>Data Loading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When starting a new project</vt:lpstr>
      <vt:lpstr>PowerPoint 演示文稿</vt:lpstr>
      <vt:lpstr>Learning Rate Scheduler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Tutorial</dc:title>
  <dc:creator/>
  <cp:lastModifiedBy>weitaikang</cp:lastModifiedBy>
  <cp:revision>57</cp:revision>
  <dcterms:created xsi:type="dcterms:W3CDTF">2023-09-01T13:13:50Z</dcterms:created>
  <dcterms:modified xsi:type="dcterms:W3CDTF">2023-09-01T13:13:50Z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5A8185E9C565470C9DBE7E7E99D5A1CD_12</vt:lpwstr>
  </property>
  <property fmtid="{D5CDD505-2E9C-101B-9397-08002B2CF9AE}" pid="4" name="KSOProductBuildVer">
    <vt:lpwstr>2052-5.4.4.8063</vt:lpwstr>
  </property>
</Properties>
</file>